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009900"/>
    <a:srgbClr val="FF6699"/>
    <a:srgbClr val="FF99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43;&#1056;&#1059;&#1055;&#1055;&#1067;\&#1082;&#1086;&#1085;&#1082;&#1091;&#1088;&#1089;&#1099;\&#1052;&#1054;&#1048;\&#1062;&#1044;&#1054;&#1044;%20&#1079;&#1076;&#1086;&#1088;&#1086;&#1074;&#1100;&#1077;&#1089;&#1073;&#1077;&#1088;&#1077;&#1078;&#1077;&#1085;&#1080;&#1077;\&#1079;&#1076;&#1086;&#1088;.%20&#1090;&#1077;&#1093;&#1085;&#1086;&#1083;&#1086;&#1075;&#1080;&#1080;%20%202\&#1051;&#1072;&#1079;&#1072;&#1088;&#1077;&#1074;&#1072;%20&#1045;.&#1042;\&#1079;&#1076;&#1086;&#1088;&#1086;&#1074;%20&#1087;&#1088;&#1077;&#1079;&#1077;&#1085;&#1090;&#1082;-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доров презентк-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308304" y="6237312"/>
            <a:ext cx="304800" cy="304800"/>
          </a:xfrm>
          <a:prstGeom prst="rect">
            <a:avLst/>
          </a:prstGeom>
        </p:spPr>
      </p:pic>
      <p:pic>
        <p:nvPicPr>
          <p:cNvPr id="4" name="Picture 2" descr="C:\Documents and Settings\User\Рабочий стол\вся фигня\2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2375272"/>
            <a:ext cx="2843808" cy="14219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764704"/>
            <a:ext cx="74550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 smtClean="0">
              <a:ln w="11430">
                <a:solidFill>
                  <a:srgbClr val="0099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pPr algn="ctr"/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«</a:t>
            </a:r>
            <a:r>
              <a:rPr lang="ru-RU" sz="3600" b="1" cap="none" spc="0" dirty="0" err="1" smtClean="0">
                <a:ln w="11430">
                  <a:solidFill>
                    <a:srgbClr val="0099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Здоровьесберегающие</a:t>
            </a:r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технологии»</a:t>
            </a:r>
            <a:b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</a:br>
            <a:endParaRPr lang="ru-RU" sz="3600" b="1" cap="none" spc="0" dirty="0">
              <a:ln w="11430">
                <a:solidFill>
                  <a:srgbClr val="0099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789040"/>
            <a:ext cx="59401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800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  <a:t>Подготовила: Заместитель заведующего по УВР</a:t>
            </a:r>
          </a:p>
          <a:p>
            <a:pPr algn="r"/>
            <a:r>
              <a:rPr lang="ru-RU" sz="2800" dirty="0" err="1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latin typeface="Constantia" pitchFamily="18" charset="0"/>
              </a:rPr>
              <a:t>Найденкова</a:t>
            </a:r>
            <a:r>
              <a:rPr lang="ru-RU" sz="280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latin typeface="Constantia" pitchFamily="18" charset="0"/>
              </a:rPr>
              <a:t> Е.О.</a:t>
            </a:r>
            <a:endParaRPr lang="ru-RU" sz="2800" cap="none" spc="0" dirty="0">
              <a:ln w="3175">
                <a:solidFill>
                  <a:srgbClr val="0033CC"/>
                </a:solidFill>
              </a:ln>
              <a:solidFill>
                <a:srgbClr val="0033CC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2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124744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4800" b="1" dirty="0" smtClean="0">
                <a:solidFill>
                  <a:srgbClr val="006600"/>
                </a:solidFill>
                <a:latin typeface="Comic Sans MS" pitchFamily="66" charset="0"/>
              </a:rPr>
              <a:t>Формы организации </a:t>
            </a:r>
          </a:p>
          <a:p>
            <a:pPr algn="ctr">
              <a:buFontTx/>
              <a:buNone/>
            </a:pPr>
            <a:r>
              <a:rPr lang="ru-RU" altLang="ru-RU" sz="4800" b="1" dirty="0" err="1" smtClean="0">
                <a:solidFill>
                  <a:srgbClr val="006600"/>
                </a:solidFill>
                <a:latin typeface="Comic Sans MS" pitchFamily="66" charset="0"/>
              </a:rPr>
              <a:t>здоровьесберегающей</a:t>
            </a:r>
            <a:r>
              <a:rPr lang="ru-RU" altLang="ru-RU" sz="4800" b="1" dirty="0" smtClean="0">
                <a:solidFill>
                  <a:srgbClr val="006600"/>
                </a:solidFill>
                <a:latin typeface="Comic Sans MS" pitchFamily="66" charset="0"/>
              </a:rPr>
              <a:t> работы</a:t>
            </a:r>
            <a:endParaRPr lang="ru-RU" altLang="ru-RU" sz="4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Documents and Settings\User\Рабочий стол\вся фигня\0_b4ae1_4cf86c2e_XS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4897388"/>
            <a:ext cx="1960612" cy="1960612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вся фигня\61427766_myach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356992"/>
            <a:ext cx="1819275" cy="3333750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4005064"/>
            <a:ext cx="2286000" cy="1143000"/>
          </a:xfrm>
          <a:prstGeom prst="rect">
            <a:avLst/>
          </a:prstGeom>
          <a:noFill/>
        </p:spPr>
      </p:pic>
      <p:pic>
        <p:nvPicPr>
          <p:cNvPr id="10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789040"/>
            <a:ext cx="2286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3557" y="260648"/>
            <a:ext cx="6587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Утренняя гимнастика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1" name="Picture 3" descr="C:\Documents and Settings\User\Рабочий стол\ГРУППЫ\фото\итоговое физра 2015\IMG_61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196752"/>
            <a:ext cx="3672408" cy="2633564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ГРУППЫ\фото\стадион и витамины\SAM_08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196752"/>
            <a:ext cx="3552396" cy="2664296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ГРУППЫ\фото\физкультура\IMG_12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3933056"/>
            <a:ext cx="3672408" cy="2754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9" y="18864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Физкультурные занятия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3" descr="C:\Documents and Settings\User\Рабочий стол\ГРУППЫ\фото\работа по ФК\спортзал\IMG_11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88640"/>
            <a:ext cx="2040200" cy="1530062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Рабочий стол\ГРУППЫ\фото\12 апреля 2016\IMG_89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1916832"/>
            <a:ext cx="3096344" cy="2248871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ГРУППЫ\фото\физкультура\IMG_12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4293095"/>
            <a:ext cx="3792318" cy="2394343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ГРУППЫ\фото\физкультура\IMG_12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4365104"/>
            <a:ext cx="3096344" cy="2322125"/>
          </a:xfrm>
          <a:prstGeom prst="rect">
            <a:avLst/>
          </a:prstGeom>
          <a:noFill/>
        </p:spPr>
      </p:pic>
      <p:pic>
        <p:nvPicPr>
          <p:cNvPr id="10" name="Picture 2" descr="F:\DSC_74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031" y="1916832"/>
            <a:ext cx="3517085" cy="23294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Самостоятельная деятельность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C:\Documents and Settings\User\Рабочий стол\ГРУППЫ\Колобок\фото\IMG_55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556792"/>
            <a:ext cx="3096344" cy="2381470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ГРУППЫ\Тополёк\фото 2016\IMG_88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556927"/>
            <a:ext cx="3168352" cy="2376129"/>
          </a:xfrm>
          <a:prstGeom prst="rect">
            <a:avLst/>
          </a:prstGeom>
          <a:noFill/>
        </p:spPr>
      </p:pic>
      <p:pic>
        <p:nvPicPr>
          <p:cNvPr id="8" name="Picture 2" descr="C:\Documents and Settings\User\Рабочий стол\ГРУППЫ\фото\физкультура\IMG_12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410" y="4077072"/>
            <a:ext cx="3456582" cy="2592288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ГРУППЫ\фото\физкультура\IMG_126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4077072"/>
            <a:ext cx="3396755" cy="2547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User\Рабочий стол\ГРУППЫ\Солнышко\лето 2015\IMG_65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3068960"/>
            <a:ext cx="2701992" cy="3602861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ГРУППЫ\Солнышко\лето 2015\IMG_65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3933056"/>
            <a:ext cx="2723781" cy="2160240"/>
          </a:xfrm>
          <a:prstGeom prst="rect">
            <a:avLst/>
          </a:prstGeom>
          <a:noFill/>
        </p:spPr>
      </p:pic>
      <p:pic>
        <p:nvPicPr>
          <p:cNvPr id="9218" name="Picture 2" descr="C:\Documents and Settings\User\Рабочий стол\ГРУППЫ\фото\капитошка,улица\IMG_51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996952"/>
            <a:ext cx="2701844" cy="3602664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ГРУППЫ\фото\физ уголок группа\Изображение 1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188640"/>
            <a:ext cx="3563888" cy="2672765"/>
          </a:xfrm>
          <a:prstGeom prst="rect">
            <a:avLst/>
          </a:prstGeom>
          <a:noFill/>
        </p:spPr>
      </p:pic>
      <p:pic>
        <p:nvPicPr>
          <p:cNvPr id="9220" name="Picture 4" descr="C:\Documents and Settings\User\Рабочий стол\ГРУППЫ\фото\ЛЕТО 2016\IMG_026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600" y="188640"/>
            <a:ext cx="3552598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88640"/>
            <a:ext cx="57951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Подвижные,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спортивные игры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5" name="Picture 3" descr="C:\Documents and Settings\User\Рабочий стол\ГРУППЫ\фото\мячи Капельки 2016\IMG_02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1772816"/>
            <a:ext cx="2796624" cy="2097349"/>
          </a:xfrm>
          <a:prstGeom prst="rect">
            <a:avLst/>
          </a:prstGeom>
          <a:noFill/>
        </p:spPr>
      </p:pic>
      <p:pic>
        <p:nvPicPr>
          <p:cNvPr id="13316" name="Picture 4" descr="C:\Documents and Settings\User\Рабочий стол\ГРУППЫ\фото\солнце, воздух и вода 2016\Изображение 2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772816"/>
            <a:ext cx="2880484" cy="2160240"/>
          </a:xfrm>
          <a:prstGeom prst="rect">
            <a:avLst/>
          </a:prstGeom>
          <a:noFill/>
        </p:spPr>
      </p:pic>
      <p:pic>
        <p:nvPicPr>
          <p:cNvPr id="13317" name="Picture 5" descr="C:\Documents and Settings\User\Рабочий стол\ГРУППЫ\фото\фото улица\IMG_3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4077072"/>
            <a:ext cx="3823524" cy="2492897"/>
          </a:xfrm>
          <a:prstGeom prst="rect">
            <a:avLst/>
          </a:prstGeom>
          <a:noFill/>
        </p:spPr>
      </p:pic>
      <p:pic>
        <p:nvPicPr>
          <p:cNvPr id="13318" name="Picture 6" descr="C:\Documents and Settings\User\Рабочий стол\ГРУППЫ\фото\капитошка,улица\IMG_51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4077072"/>
            <a:ext cx="3904434" cy="25099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548680"/>
            <a:ext cx="32415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Питание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гигиена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 descr="C:\Documents and Settings\User\Рабочий стол\ГРУППЫ\фото\физ уголок группа\IMG_3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1" y="3140968"/>
            <a:ext cx="4608512" cy="3456384"/>
          </a:xfrm>
          <a:prstGeom prst="rect">
            <a:avLst/>
          </a:prstGeom>
          <a:noFill/>
        </p:spPr>
      </p:pic>
      <p:pic>
        <p:nvPicPr>
          <p:cNvPr id="11267" name="Picture 3" descr="C:\Documents and Settings\User\Рабочий стол\ГРУППЫ\фото\физ уголок группа\DSC_74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60648"/>
            <a:ext cx="4022589" cy="266429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701475" y="3555109"/>
            <a:ext cx="3312564" cy="248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70663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Бодрящая гимнастика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 descr="C:\Documents and Settings\User\Рабочий стол\ГРУППЫ\фото\ЛЕТО 2016\IMG_02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7" y="4275104"/>
            <a:ext cx="3168352" cy="23761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3356992"/>
            <a:ext cx="4065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Закаливание</a:t>
            </a:r>
            <a:endParaRPr lang="ru-RU" sz="4800" dirty="0"/>
          </a:p>
        </p:txBody>
      </p:sp>
      <p:pic>
        <p:nvPicPr>
          <p:cNvPr id="14339" name="Picture 3" descr="C:\Documents and Settings\User\Рабочий стол\ГРУППЫ\фото\ЛЕТО 2016\IMG_02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6024" y="4293096"/>
            <a:ext cx="3120352" cy="2340130"/>
          </a:xfrm>
          <a:prstGeom prst="rect">
            <a:avLst/>
          </a:prstGeom>
          <a:noFill/>
        </p:spPr>
      </p:pic>
      <p:pic>
        <p:nvPicPr>
          <p:cNvPr id="9" name="Picture 2" descr="F:\DSC_74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1124744"/>
            <a:ext cx="3312368" cy="2193893"/>
          </a:xfrm>
          <a:prstGeom prst="rect">
            <a:avLst/>
          </a:prstGeom>
          <a:noFill/>
        </p:spPr>
      </p:pic>
      <p:pic>
        <p:nvPicPr>
          <p:cNvPr id="10" name="Picture 3" descr="F:\DSC_74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1124744"/>
            <a:ext cx="3261559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Пальчиковая гимнастика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492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Дыхательная гимнастика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Гимнастика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для глаз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Documents and Settings\User\Рабочий стол\ГРУППЫ\фото\физкультура\IMG_12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204864"/>
            <a:ext cx="4032448" cy="232075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ГРУППЫ\фото\физкультура\IMG_12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88640"/>
            <a:ext cx="2952328" cy="221412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ГРУППЫ\фото\физкультура\IMG_12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4244040"/>
            <a:ext cx="3024336" cy="22681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55222" y="188640"/>
            <a:ext cx="57871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Занятия из серии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«Здоровье»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C:\Documents and Settings\User\Рабочий стол\ГРУППЫ\фото\день здоровья 2016\IMG_89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844824"/>
            <a:ext cx="3240360" cy="2376264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ГРУППЫ\фото\физкультура\IMG_12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772816"/>
            <a:ext cx="3168352" cy="2376128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ГРУППЫ\фото\физкультура\IMG_12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4293096"/>
            <a:ext cx="3182823" cy="23869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817774"/>
            <a:ext cx="1440160" cy="2400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1072" y="2492896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u="sng" dirty="0" err="1" smtClean="0">
                <a:solidFill>
                  <a:srgbClr val="FF0000"/>
                </a:solidFill>
                <a:latin typeface="Constantia" pitchFamily="18" charset="0"/>
              </a:rPr>
              <a:t>Здоровьесберегающая</a:t>
            </a:r>
            <a:r>
              <a:rPr lang="ru-RU" sz="3600" b="1" u="sng" dirty="0" smtClean="0">
                <a:solidFill>
                  <a:srgbClr val="FF0000"/>
                </a:solidFill>
                <a:latin typeface="Constantia" pitchFamily="18" charset="0"/>
              </a:rPr>
              <a:t> технология </a:t>
            </a:r>
            <a:br>
              <a:rPr lang="ru-RU" sz="3600" b="1" u="sng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60648"/>
            <a:ext cx="8316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altLang="ru-RU" sz="2400" b="1" dirty="0" smtClean="0">
                <a:solidFill>
                  <a:srgbClr val="006600"/>
                </a:solidFill>
              </a:rPr>
              <a:t>«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ctr"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  <a:latin typeface="Arial Black" pitchFamily="34" charset="0"/>
              </a:rPr>
              <a:t>                                                         </a:t>
            </a:r>
            <a:r>
              <a:rPr lang="ru-RU" altLang="ru-RU" sz="8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altLang="ru-RU" sz="8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altLang="ru-RU" sz="800" b="1" dirty="0" smtClean="0">
                <a:solidFill>
                  <a:srgbClr val="009900"/>
                </a:solidFill>
                <a:latin typeface="Arial Black" pitchFamily="34" charset="0"/>
              </a:rPr>
              <a:t>                                                                                                                   </a:t>
            </a:r>
            <a:r>
              <a:rPr lang="ru-RU" altLang="ru-RU" b="1" dirty="0" smtClean="0">
                <a:solidFill>
                  <a:srgbClr val="009900"/>
                </a:solidFill>
                <a:latin typeface="Arial Black" pitchFamily="34" charset="0"/>
              </a:rPr>
              <a:t>В. А. Сухомлинский</a:t>
            </a:r>
            <a:endParaRPr lang="ru-RU" altLang="ru-RU" sz="2400" b="1" dirty="0" smtClean="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8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5085184"/>
            <a:ext cx="1224136" cy="2040226"/>
          </a:xfrm>
          <a:prstGeom prst="rect">
            <a:avLst/>
          </a:prstGeom>
          <a:noFill/>
        </p:spPr>
      </p:pic>
      <p:pic>
        <p:nvPicPr>
          <p:cNvPr id="9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4758962"/>
            <a:ext cx="1310546" cy="2184242"/>
          </a:xfrm>
          <a:prstGeom prst="rect">
            <a:avLst/>
          </a:prstGeom>
          <a:noFill/>
        </p:spPr>
      </p:pic>
      <p:pic>
        <p:nvPicPr>
          <p:cNvPr id="10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817774"/>
            <a:ext cx="1224136" cy="2040226"/>
          </a:xfrm>
          <a:prstGeom prst="rect">
            <a:avLst/>
          </a:prstGeom>
          <a:noFill/>
        </p:spPr>
      </p:pic>
      <p:pic>
        <p:nvPicPr>
          <p:cNvPr id="11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21500" y="4745850"/>
            <a:ext cx="1224136" cy="2040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600" y="188640"/>
            <a:ext cx="79544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Технологии музыкального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воздействи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релаксация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 descr="C:\Documents and Settings\User\Рабочий стол\ГРУППЫ\фото\итоговое физра 2015\IMG_61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48" y="3717032"/>
            <a:ext cx="3734862" cy="280098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060860"/>
            <a:ext cx="3960440" cy="297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85316" y="188640"/>
            <a:ext cx="61269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Работа с родителями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3" descr="C:\Documents and Settings\User\Рабочий стол\ГРУППЫ\фото\А ну-ка, мама\Изображение 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861048"/>
            <a:ext cx="3661066" cy="2745642"/>
          </a:xfrm>
          <a:prstGeom prst="rect">
            <a:avLst/>
          </a:prstGeom>
          <a:noFill/>
        </p:spPr>
      </p:pic>
      <p:pic>
        <p:nvPicPr>
          <p:cNvPr id="15362" name="Picture 2" descr="C:\Documents and Settings\User\Рабочий стол\физкультура\23 февраля тополёк\IMG_34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1196752"/>
            <a:ext cx="3672408" cy="27541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404664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Constantia" pitchFamily="18" charset="0"/>
              </a:rPr>
              <a:t>Вывод</a:t>
            </a:r>
            <a:endParaRPr lang="ru-RU" sz="3200" b="1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9488" y="1052736"/>
            <a:ext cx="671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Использование </a:t>
            </a:r>
            <a:r>
              <a:rPr lang="ru-RU" sz="2400" b="1" dirty="0" err="1" smtClean="0">
                <a:latin typeface="Constantia" pitchFamily="18" charset="0"/>
              </a:rPr>
              <a:t>здоровьесберегающих</a:t>
            </a:r>
            <a:r>
              <a:rPr lang="ru-RU" sz="2400" b="1" dirty="0" smtClean="0">
                <a:latin typeface="Constantia" pitchFamily="18" charset="0"/>
              </a:rPr>
              <a:t> технологий в дошкольном учреждении имеет огромное значение в процессе оптимизации двигательной активности, способствует разностороннему развитию, укреплению здоровья детей и овладению навыками </a:t>
            </a:r>
            <a:r>
              <a:rPr lang="ru-RU" sz="2400" b="1" dirty="0" err="1" smtClean="0">
                <a:latin typeface="Constantia" pitchFamily="18" charset="0"/>
              </a:rPr>
              <a:t>самооздоровления</a:t>
            </a:r>
            <a:r>
              <a:rPr lang="ru-RU" sz="2400" b="1" dirty="0" smtClean="0">
                <a:latin typeface="Constantia" pitchFamily="18" charset="0"/>
              </a:rPr>
              <a:t>. </a:t>
            </a:r>
            <a:br>
              <a:rPr lang="ru-RU" sz="2400" b="1" dirty="0" smtClean="0">
                <a:latin typeface="Constantia" pitchFamily="18" charset="0"/>
              </a:rPr>
            </a:br>
            <a:r>
              <a:rPr lang="ru-RU" sz="2400" b="1" dirty="0" smtClean="0">
                <a:latin typeface="Constantia" pitchFamily="18" charset="0"/>
              </a:rPr>
              <a:t>Поэтому в ДОУ необходим поиск, изучение и внедрение эффективных технологий и методик оздоровления.</a:t>
            </a:r>
            <a:endParaRPr lang="ru-RU" sz="2400" b="1" dirty="0"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692696"/>
            <a:ext cx="478528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Спасибо 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 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7" name="Picture 3" descr="C:\Documents and Settings\User\Рабочий стол\вся фигня\119585_html_m694103a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077072"/>
            <a:ext cx="2228850" cy="3143250"/>
          </a:xfrm>
          <a:prstGeom prst="rect">
            <a:avLst/>
          </a:prstGeom>
          <a:noFill/>
        </p:spPr>
      </p:pic>
      <p:pic>
        <p:nvPicPr>
          <p:cNvPr id="16389" name="Picture 5" descr="C:\Documents and Settings\User\Рабочий стол\вся фигня\0_ab681_d9c70fb0_orig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524250"/>
            <a:ext cx="3333750" cy="3333750"/>
          </a:xfrm>
          <a:prstGeom prst="rect">
            <a:avLst/>
          </a:prstGeom>
          <a:noFill/>
        </p:spPr>
      </p:pic>
      <p:pic>
        <p:nvPicPr>
          <p:cNvPr id="16390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988840"/>
            <a:ext cx="2286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Цель </a:t>
            </a:r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здоровьесберегающих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технологий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 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a:t>
            </a:r>
            <a:endParaRPr lang="ru-RU" sz="2400" b="1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564904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сохранение здоровья детей и повышение   </a:t>
            </a:r>
            <a:b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    двигательной активности и умственной </a:t>
            </a:r>
            <a:b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     работоспособности </a:t>
            </a:r>
            <a:r>
              <a:rPr lang="ru-RU" sz="1600" b="1" dirty="0" smtClean="0">
                <a:solidFill>
                  <a:srgbClr val="009900"/>
                </a:solidFill>
                <a:latin typeface="Constantia" pitchFamily="18" charset="0"/>
              </a:rPr>
              <a:t/>
            </a:r>
            <a:br>
              <a:rPr lang="ru-RU" sz="1600" b="1" dirty="0" smtClean="0">
                <a:solidFill>
                  <a:srgbClr val="009900"/>
                </a:solidFill>
                <a:latin typeface="Constantia" pitchFamily="18" charset="0"/>
              </a:rPr>
            </a:br>
            <a:endParaRPr lang="ru-RU" sz="1600" b="1" dirty="0" smtClean="0">
              <a:solidFill>
                <a:srgbClr val="00990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создание положительного эмоционального </a:t>
            </a:r>
            <a:b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    настроя и снятие </a:t>
            </a:r>
            <a:r>
              <a:rPr lang="ru-RU" b="1" dirty="0" err="1" smtClean="0">
                <a:solidFill>
                  <a:srgbClr val="009900"/>
                </a:solidFill>
                <a:latin typeface="Constantia" pitchFamily="18" charset="0"/>
              </a:rPr>
              <a:t>психоэмоционального</a:t>
            </a: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 </a:t>
            </a:r>
            <a:b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    напряжения</a:t>
            </a:r>
            <a:r>
              <a:rPr lang="ru-RU" sz="1600" b="1" dirty="0" smtClean="0">
                <a:solidFill>
                  <a:srgbClr val="009900"/>
                </a:solidFill>
                <a:latin typeface="Constantia" pitchFamily="18" charset="0"/>
              </a:rPr>
              <a:t/>
            </a:r>
            <a:br>
              <a:rPr lang="ru-RU" sz="1600" b="1" dirty="0" smtClean="0">
                <a:solidFill>
                  <a:srgbClr val="009900"/>
                </a:solidFill>
                <a:latin typeface="Constantia" pitchFamily="18" charset="0"/>
              </a:rPr>
            </a:br>
            <a:endParaRPr lang="ru-RU" sz="1600" b="1" dirty="0" smtClean="0">
              <a:solidFill>
                <a:srgbClr val="00990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создание адекватных условий для развития, </a:t>
            </a:r>
            <a:b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9900"/>
                </a:solidFill>
                <a:latin typeface="Constantia" pitchFamily="18" charset="0"/>
              </a:rPr>
              <a:t>    обучения, оздоровления детей.</a:t>
            </a:r>
          </a:p>
        </p:txBody>
      </p:sp>
      <p:pic>
        <p:nvPicPr>
          <p:cNvPr id="3076" name="Picture 4" descr="C:\Documents and Settings\User\Рабочий стол\вся фигня\1628048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14658"/>
            <a:ext cx="2195736" cy="3764118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вся фигня\1634633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3132495"/>
            <a:ext cx="2086284" cy="37255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Constantia" pitchFamily="18" charset="0"/>
              </a:rPr>
              <a:t>Виды </a:t>
            </a:r>
            <a:r>
              <a:rPr lang="ru-RU" sz="3200" b="1" dirty="0" err="1" smtClean="0">
                <a:solidFill>
                  <a:srgbClr val="0033CC"/>
                </a:solidFill>
                <a:latin typeface="Constantia" pitchFamily="18" charset="0"/>
              </a:rPr>
              <a:t>здоровьесберегающих</a:t>
            </a:r>
            <a:r>
              <a:rPr lang="ru-RU" sz="3200" b="1" dirty="0" smtClean="0">
                <a:solidFill>
                  <a:srgbClr val="0033CC"/>
                </a:solidFill>
                <a:latin typeface="Constantia" pitchFamily="18" charset="0"/>
              </a:rPr>
              <a:t> </a:t>
            </a:r>
            <a:br>
              <a:rPr lang="ru-RU" sz="3200" b="1" dirty="0" smtClean="0">
                <a:solidFill>
                  <a:srgbClr val="0033CC"/>
                </a:solidFill>
                <a:latin typeface="Constantia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Constantia" pitchFamily="18" charset="0"/>
              </a:rPr>
              <a:t>технологий в ДОУ</a:t>
            </a:r>
            <a:endParaRPr lang="ru-RU" sz="32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412776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rgbClr val="0033CC"/>
                </a:solidFill>
                <a:latin typeface="Constantia" pitchFamily="18" charset="0"/>
              </a:rPr>
              <a:t>медико-профuлактические</a:t>
            </a: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;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физкультурно-оздоровительные; 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технологии обеспечения социально-</a:t>
            </a:r>
            <a:b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    психологического благополучия ребенка; 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rgbClr val="0033CC"/>
                </a:solidFill>
                <a:latin typeface="Constantia" pitchFamily="18" charset="0"/>
              </a:rPr>
              <a:t>здоровьесбережения</a:t>
            </a: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 и </a:t>
            </a:r>
            <a:r>
              <a:rPr lang="ru-RU" sz="2200" b="1" dirty="0" err="1" smtClean="0">
                <a:solidFill>
                  <a:srgbClr val="0033CC"/>
                </a:solidFill>
                <a:latin typeface="Constantia" pitchFamily="18" charset="0"/>
              </a:rPr>
              <a:t>здоровьеобогащения</a:t>
            </a: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 </a:t>
            </a:r>
            <a:b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    педагогов дошкольного образования; 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rgbClr val="0033CC"/>
                </a:solidFill>
                <a:latin typeface="Constantia" pitchFamily="18" charset="0"/>
              </a:rPr>
              <a:t>здоровьесберегающие</a:t>
            </a: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 образовательные </a:t>
            </a:r>
            <a:b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    технологии в детском саду; 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технологии </a:t>
            </a:r>
            <a:r>
              <a:rPr lang="ru-RU" sz="2200" b="1" dirty="0" err="1" smtClean="0">
                <a:solidFill>
                  <a:srgbClr val="0033CC"/>
                </a:solidFill>
                <a:latin typeface="Constantia" pitchFamily="18" charset="0"/>
              </a:rPr>
              <a:t>валеологического</a:t>
            </a: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 просвещения </a:t>
            </a:r>
            <a:b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33CC"/>
                </a:solidFill>
                <a:latin typeface="Constantia" pitchFamily="18" charset="0"/>
              </a:rPr>
              <a:t>    родителей.</a:t>
            </a:r>
            <a:endParaRPr lang="ru-RU" sz="2200" b="1" dirty="0">
              <a:solidFill>
                <a:srgbClr val="0033CC"/>
              </a:solidFill>
              <a:latin typeface="Constantia" pitchFamily="18" charset="0"/>
            </a:endParaRPr>
          </a:p>
        </p:txBody>
      </p:sp>
      <p:pic>
        <p:nvPicPr>
          <p:cNvPr id="4098" name="Picture 2" descr="C:\Documents and Settings\User\Рабочий стол\вся фигня\MerryGoRoundKid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5031" y="4509121"/>
            <a:ext cx="3011385" cy="234888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вся фигня\367428730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988840"/>
            <a:ext cx="828600" cy="6747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</a:rPr>
              <a:t>Медико-профuлактические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 технологии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20688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 дошкольном образовании технологии, обеспечивающие сохранение и приумножение здоровья детей под руководством медицинского персонала ДОУ в соответствии с медицинскими требованиями и нормами, с использованием медицинских средств. К ним относятся следующие технологии: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организация мониторинга здоровья дошкольников и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разработка рекомендаций по оптимизации детского здоровья;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организация и контроль питания детей раннего и дошкольного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 возраста, физического развития дошкольников, закаливания;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организация профилактических мероприятий в детском саду;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организация контроля и помощь в обеспечении требований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СанПиНов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организация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здоровьесберегающей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среды в ДОУ.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7" name="Picture 3" descr="C:\Documents and Settings\User\Рабочий стол\вся фигня\image004_11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4509120"/>
            <a:ext cx="2348880" cy="234888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вся фигня\0_ab638_4c1ce59c_orig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789040"/>
            <a:ext cx="3275856" cy="32758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Физкультурно-оздоровительные технологии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9269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 дошкольном образовании –технологии, направленные на физическое развитие и укрепление здоровья ребенка: развитие физических качеств, двигательной активности и становление физической культуры дошкольников, закаливание, дыхательная гимнастика, массаж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самомассаж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профилактика плоскостопия и формирование правильной осанки, оздоровительные процедуры на тренажерах, воспитание привычки к повседневной физической активности и заботе о здоровье и др. Реализация этих технологий, как правило, осуществляется специалистами по физическому воспитанию и воспитателями ДОУ в условиях специально организованных форм оздоровительной работы. Отдельные приемы этих технологий широко используются педагогами дошкольного образования в разных формах организации педагогического процесса: на занятиях и прогулках, в режимные моменты и в свободной деятельности детей, в ходе педагогического взаимодействия взрослого с ребенком и др.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0" name="Picture 2" descr="C:\Documents and Settings\User\Рабочий стол\вся фигня\1077329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0" y="4528747"/>
            <a:ext cx="1830127" cy="2329253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вся фигня\1392772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4852751"/>
            <a:ext cx="1771304" cy="20052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Технологии социально-психологического благополучия ребёнка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Технологии, обеспечивающие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 и семье, обеспечение социально-эмоционального благополучия дошкольника. Реализацией данных технологий занимается психолог посредством специально организованных встреч с детьми, а также воспитатель и специалисты дошкольного образования в текущем педагогическом процессе ДОУ. К этому виду технологий можно отнести технологии психологического и психолого-педагогического сопровождения развития ребёнка в педагогическом процессе ДОУ.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 descr="C:\Documents and Settings\User\Рабочий стол\вся фигня\0_5f856_e9d952aa_L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4365104"/>
            <a:ext cx="3600400" cy="30037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 образовательные </a:t>
            </a:r>
            <a:b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технологии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 детском саду – это прежде всего технологии воспитания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валеологической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культуры или культуры здоровья дошкольников. В дошкольной педагогике к наиболее значимым видам технологий относятся технологии личностно-ориентированного воспитания и обучения дошкольников. Ведущий принцип таких технологий – учёт личностных особенностей ребёнка, индивидуальной логики его развития, учёт детских интересов и предпочтений в содержании и видах деятельности в ходе воспитания и обучения. Построение педагогического процесса с ориентацией на личность ребёнка закономерным образом содействует его благополучному существованию, а значит здоровью.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8" name="Picture 2" descr="C:\Documents and Settings\User\Рабочий стол\вся фигня\0_ab667_2d1ef380_orig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498506" y="5126633"/>
            <a:ext cx="1645494" cy="17313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Технологии </a:t>
            </a:r>
            <a:r>
              <a:rPr lang="ru-RU" sz="2800" b="1" dirty="0" err="1" smtClean="0">
                <a:solidFill>
                  <a:srgbClr val="FF0000"/>
                </a:solidFill>
                <a:latin typeface="Constantia" pitchFamily="18" charset="0"/>
              </a:rPr>
              <a:t>валеологического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 просвещения родителей</a:t>
            </a:r>
            <a:endParaRPr lang="ru-RU" sz="28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6876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Э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то технологии, направленные на обеспечение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валеологической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образованности родителей воспитанников ДОУ, обретение ими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валеологической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компетентности.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Валеологическое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 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образование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 родителей надо рассматривать как непрерывный процесс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валеологического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просвещения всех членов семьи.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122" name="Picture 2" descr="C:\Documents and Settings\User\Рабочий стол\вся фигня\0_ab6df_9d4d6a53_orig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71703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481</Words>
  <Application>Microsoft Office PowerPoint</Application>
  <PresentationFormat>Экран (4:3)</PresentationFormat>
  <Paragraphs>51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  Цель здоровьесберегающих технологий 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158</cp:revision>
  <dcterms:modified xsi:type="dcterms:W3CDTF">2023-11-29T06:12:33Z</dcterms:modified>
</cp:coreProperties>
</file>